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" userDrawn="1">
          <p15:clr>
            <a:srgbClr val="A4A3A4"/>
          </p15:clr>
        </p15:guide>
        <p15:guide id="2" pos="2880" userDrawn="1">
          <p15:clr>
            <a:srgbClr val="A4A3A4"/>
          </p15:clr>
        </p15:guide>
        <p15:guide id="3" orient="horz" pos="2260" userDrawn="1">
          <p15:clr>
            <a:srgbClr val="A4A3A4"/>
          </p15:clr>
        </p15:guide>
        <p15:guide id="4" orient="horz" pos="115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1C7CA"/>
    <a:srgbClr val="C5C3D2"/>
    <a:srgbClr val="C2BECC"/>
    <a:srgbClr val="E8E5E8"/>
    <a:srgbClr val="FCFDFD"/>
    <a:srgbClr val="C7C5D8"/>
    <a:srgbClr val="FBDDE1"/>
    <a:srgbClr val="E4EFE6"/>
    <a:srgbClr val="F4F6ED"/>
    <a:srgbClr val="FFF1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4660"/>
  </p:normalViewPr>
  <p:slideViewPr>
    <p:cSldViewPr snapToGrid="0" showGuides="1">
      <p:cViewPr varScale="1">
        <p:scale>
          <a:sx n="104" d="100"/>
          <a:sy n="104" d="100"/>
        </p:scale>
        <p:origin x="1722" y="114"/>
      </p:cViewPr>
      <p:guideLst>
        <p:guide orient="horz" pos="215"/>
        <p:guide pos="2880"/>
        <p:guide orient="horz" pos="2260"/>
        <p:guide orient="horz" pos="115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2025-01-20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682925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2025-01-20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454255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2025-01-20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539327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2025-01-20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98459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2025-01-20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970390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2025-01-20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190760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2025-01-20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632659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2025-01-20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416617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2025-01-20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769627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2025-01-20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71664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2025-01-20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715068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FE6582-36A2-40AF-B3B9-B56A20C29C3B}" type="datetimeFigureOut">
              <a:rPr lang="ko-KR" altLang="en-US" smtClean="0"/>
              <a:t>2025-01-20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025916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>
            <a:extLst>
              <a:ext uri="{FF2B5EF4-FFF2-40B4-BE49-F238E27FC236}">
                <a16:creationId xmlns:a16="http://schemas.microsoft.com/office/drawing/2014/main" id="{F06A15FE-2F37-E134-1991-37FB661D03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278" y="1827950"/>
            <a:ext cx="8609867" cy="4636643"/>
          </a:xfrm>
          <a:prstGeom prst="roundRect">
            <a:avLst>
              <a:gd name="adj" fmla="val 2082"/>
            </a:avLst>
          </a:prstGeom>
          <a:ln w="76200">
            <a:noFill/>
          </a:ln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F6C4EC94-546A-F621-2F25-B57551B66690}"/>
              </a:ext>
            </a:extLst>
          </p:cNvPr>
          <p:cNvSpPr txBox="1"/>
          <p:nvPr/>
        </p:nvSpPr>
        <p:spPr>
          <a:xfrm>
            <a:off x="230121" y="258111"/>
            <a:ext cx="8683758" cy="1384995"/>
          </a:xfrm>
          <a:prstGeom prst="rect">
            <a:avLst/>
          </a:prstGeom>
          <a:noFill/>
          <a:ln w="76200">
            <a:noFill/>
          </a:ln>
        </p:spPr>
        <p:txBody>
          <a:bodyPr wrap="square">
            <a:spAutoFit/>
          </a:bodyPr>
          <a:lstStyle/>
          <a:p>
            <a:pPr algn="ctr" latinLnBrk="1"/>
            <a:r>
              <a:rPr lang="ko-KR" altLang="en-US" sz="2800" b="1" i="0" u="none" strike="noStrike" baseline="0" dirty="0">
                <a:solidFill>
                  <a:srgbClr val="0091AD"/>
                </a:solidFill>
                <a:latin typeface="+mn-ea"/>
              </a:rPr>
              <a:t>인식</a:t>
            </a:r>
            <a:r>
              <a:rPr lang="ko-KR" altLang="en-US" sz="2800" b="0" i="0" u="none" strike="noStrike" baseline="0" dirty="0">
                <a:solidFill>
                  <a:srgbClr val="0091AD"/>
                </a:solidFill>
                <a:latin typeface="+mn-ea"/>
              </a:rPr>
              <a:t> </a:t>
            </a:r>
            <a:endParaRPr lang="en-US" altLang="ko-KR" sz="2800" b="0" i="0" u="none" strike="noStrike" baseline="0" dirty="0">
              <a:solidFill>
                <a:srgbClr val="0091AD"/>
              </a:solidFill>
              <a:latin typeface="+mn-ea"/>
            </a:endParaRPr>
          </a:p>
          <a:p>
            <a:pPr latinLnBrk="1"/>
            <a:r>
              <a:rPr lang="ko-KR" altLang="en-US" sz="2800" b="1" i="0" u="none" strike="noStrike" baseline="0" dirty="0">
                <a:solidFill>
                  <a:srgbClr val="211D1E"/>
                </a:solidFill>
                <a:latin typeface="+mn-ea"/>
              </a:rPr>
              <a:t>인공지능은 센서를 통해 외부로부터 정보를 수집</a:t>
            </a:r>
            <a:r>
              <a:rPr lang="en-US" altLang="ko-KR" sz="2800" b="1" i="0" u="none" strike="noStrike" baseline="0" dirty="0">
                <a:solidFill>
                  <a:srgbClr val="211D1E"/>
                </a:solidFill>
                <a:latin typeface="+mn-ea"/>
              </a:rPr>
              <a:t>, </a:t>
            </a:r>
            <a:r>
              <a:rPr lang="ko-KR" altLang="en-US" sz="2800" b="1" i="0" u="none" strike="noStrike" baseline="0" dirty="0">
                <a:solidFill>
                  <a:srgbClr val="211D1E"/>
                </a:solidFill>
                <a:latin typeface="+mn-ea"/>
              </a:rPr>
              <a:t>해석하여 인식할 수 있다</a:t>
            </a:r>
            <a:r>
              <a:rPr lang="en-US" altLang="ko-KR" sz="2800" b="1" i="0" u="none" strike="noStrike" baseline="0" dirty="0">
                <a:solidFill>
                  <a:srgbClr val="211D1E"/>
                </a:solidFill>
                <a:latin typeface="+mn-ea"/>
              </a:rPr>
              <a:t>. </a:t>
            </a:r>
            <a:endParaRPr lang="ko-KR" altLang="en-US" sz="2800" b="1" dirty="0">
              <a:latin typeface="+mn-ea"/>
            </a:endParaRPr>
          </a:p>
        </p:txBody>
      </p:sp>
      <p:sp>
        <p:nvSpPr>
          <p:cNvPr id="18" name="직사각형 17">
            <a:extLst>
              <a:ext uri="{FF2B5EF4-FFF2-40B4-BE49-F238E27FC236}">
                <a16:creationId xmlns:a16="http://schemas.microsoft.com/office/drawing/2014/main" id="{E9181AA0-6AE5-DAF1-6F5D-079BCE470690}"/>
              </a:ext>
            </a:extLst>
          </p:cNvPr>
          <p:cNvSpPr/>
          <p:nvPr/>
        </p:nvSpPr>
        <p:spPr>
          <a:xfrm>
            <a:off x="101601" y="142874"/>
            <a:ext cx="8940798" cy="6581775"/>
          </a:xfrm>
          <a:prstGeom prst="rect">
            <a:avLst/>
          </a:prstGeom>
          <a:noFill/>
          <a:ln w="57150">
            <a:solidFill>
              <a:srgbClr val="61C7C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>
            <a:extLst>
              <a:ext uri="{FF2B5EF4-FFF2-40B4-BE49-F238E27FC236}">
                <a16:creationId xmlns:a16="http://schemas.microsoft.com/office/drawing/2014/main" id="{03999DBD-DA1D-AEB4-7594-495E95D666FC}"/>
              </a:ext>
            </a:extLst>
          </p:cNvPr>
          <p:cNvSpPr>
            <a:spLocks noChangeAspect="1"/>
          </p:cNvSpPr>
          <p:nvPr/>
        </p:nvSpPr>
        <p:spPr>
          <a:xfrm>
            <a:off x="44451" y="44399"/>
            <a:ext cx="216000" cy="216000"/>
          </a:xfrm>
          <a:prstGeom prst="ellipse">
            <a:avLst/>
          </a:prstGeom>
          <a:solidFill>
            <a:schemeClr val="bg1"/>
          </a:solidFill>
          <a:ln w="76200">
            <a:solidFill>
              <a:srgbClr val="61C7C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타원 12">
            <a:extLst>
              <a:ext uri="{FF2B5EF4-FFF2-40B4-BE49-F238E27FC236}">
                <a16:creationId xmlns:a16="http://schemas.microsoft.com/office/drawing/2014/main" id="{F86D9767-A74F-3D56-A05C-697CD03BFCEE}"/>
              </a:ext>
            </a:extLst>
          </p:cNvPr>
          <p:cNvSpPr>
            <a:spLocks noChangeAspect="1"/>
          </p:cNvSpPr>
          <p:nvPr/>
        </p:nvSpPr>
        <p:spPr>
          <a:xfrm>
            <a:off x="44451" y="6597600"/>
            <a:ext cx="216000" cy="216000"/>
          </a:xfrm>
          <a:prstGeom prst="ellipse">
            <a:avLst/>
          </a:prstGeom>
          <a:solidFill>
            <a:schemeClr val="bg1"/>
          </a:solidFill>
          <a:ln w="76200">
            <a:solidFill>
              <a:srgbClr val="61C7C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타원 13">
            <a:extLst>
              <a:ext uri="{FF2B5EF4-FFF2-40B4-BE49-F238E27FC236}">
                <a16:creationId xmlns:a16="http://schemas.microsoft.com/office/drawing/2014/main" id="{C17C7FD8-BF9F-69F5-0303-6214D6B05C44}"/>
              </a:ext>
            </a:extLst>
          </p:cNvPr>
          <p:cNvSpPr>
            <a:spLocks noChangeAspect="1"/>
          </p:cNvSpPr>
          <p:nvPr/>
        </p:nvSpPr>
        <p:spPr>
          <a:xfrm>
            <a:off x="8883549" y="6597600"/>
            <a:ext cx="216000" cy="216000"/>
          </a:xfrm>
          <a:prstGeom prst="ellipse">
            <a:avLst/>
          </a:prstGeom>
          <a:solidFill>
            <a:schemeClr val="bg1"/>
          </a:solidFill>
          <a:ln w="76200">
            <a:solidFill>
              <a:srgbClr val="61C7C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>
            <a:extLst>
              <a:ext uri="{FF2B5EF4-FFF2-40B4-BE49-F238E27FC236}">
                <a16:creationId xmlns:a16="http://schemas.microsoft.com/office/drawing/2014/main" id="{B4269CA3-BAB2-BE13-FDD2-FFDF912A4B94}"/>
              </a:ext>
            </a:extLst>
          </p:cNvPr>
          <p:cNvSpPr>
            <a:spLocks noChangeAspect="1"/>
          </p:cNvSpPr>
          <p:nvPr/>
        </p:nvSpPr>
        <p:spPr>
          <a:xfrm>
            <a:off x="8883549" y="44399"/>
            <a:ext cx="216000" cy="216000"/>
          </a:xfrm>
          <a:prstGeom prst="ellipse">
            <a:avLst/>
          </a:prstGeom>
          <a:solidFill>
            <a:schemeClr val="bg1"/>
          </a:solidFill>
          <a:ln w="76200">
            <a:solidFill>
              <a:srgbClr val="61C7C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85876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40247E5-456D-A7BA-3DCE-2C9A7489B7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>
            <a:extLst>
              <a:ext uri="{FF2B5EF4-FFF2-40B4-BE49-F238E27FC236}">
                <a16:creationId xmlns:a16="http://schemas.microsoft.com/office/drawing/2014/main" id="{7D461A6A-7C64-0A7D-7C15-9271B2ECE7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12" b="812"/>
          <a:stretch/>
        </p:blipFill>
        <p:spPr>
          <a:xfrm>
            <a:off x="266278" y="1828800"/>
            <a:ext cx="8609867" cy="4636643"/>
          </a:xfrm>
          <a:prstGeom prst="roundRect">
            <a:avLst>
              <a:gd name="adj" fmla="val 2082"/>
            </a:avLst>
          </a:prstGeom>
          <a:ln w="76200">
            <a:noFill/>
          </a:ln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4EDFA66C-159D-7F2F-F370-9B472B1BB96F}"/>
              </a:ext>
            </a:extLst>
          </p:cNvPr>
          <p:cNvSpPr txBox="1"/>
          <p:nvPr/>
        </p:nvSpPr>
        <p:spPr>
          <a:xfrm>
            <a:off x="230121" y="271850"/>
            <a:ext cx="8683758" cy="1384995"/>
          </a:xfrm>
          <a:prstGeom prst="rect">
            <a:avLst/>
          </a:prstGeom>
          <a:noFill/>
          <a:ln w="76200">
            <a:noFill/>
          </a:ln>
        </p:spPr>
        <p:txBody>
          <a:bodyPr wrap="square">
            <a:spAutoFit/>
          </a:bodyPr>
          <a:lstStyle/>
          <a:p>
            <a:pPr algn="ctr" latinLnBrk="1"/>
            <a:r>
              <a:rPr lang="ko-KR" altLang="en-US" sz="2800" b="1" i="0" u="none" strike="noStrike" baseline="0" dirty="0">
                <a:solidFill>
                  <a:srgbClr val="0091AD"/>
                </a:solidFill>
                <a:latin typeface="+mn-ea"/>
              </a:rPr>
              <a:t>표현과 추론</a:t>
            </a:r>
            <a:endParaRPr lang="en-US" altLang="ko-KR" sz="2800" b="0" i="0" u="none" strike="noStrike" baseline="0" dirty="0">
              <a:solidFill>
                <a:srgbClr val="0091AD"/>
              </a:solidFill>
              <a:latin typeface="+mn-ea"/>
            </a:endParaRPr>
          </a:p>
          <a:p>
            <a:pPr latinLnBrk="1"/>
            <a:r>
              <a:rPr lang="ko-KR" altLang="en-US" sz="2800" b="1" i="0" u="none" strike="noStrike" baseline="0" dirty="0">
                <a:solidFill>
                  <a:srgbClr val="211D1E"/>
                </a:solidFill>
                <a:latin typeface="+mn-ea"/>
              </a:rPr>
              <a:t>인공지능은 다양한 방법으로 정보를 표현하고 그 정보를 바탕으로 논리적인 판단과 결론을 내린다</a:t>
            </a:r>
            <a:r>
              <a:rPr lang="en-US" altLang="ko-KR" sz="2800" b="1" i="0" u="none" strike="noStrike" baseline="0" dirty="0">
                <a:solidFill>
                  <a:srgbClr val="211D1E"/>
                </a:solidFill>
                <a:latin typeface="+mn-ea"/>
              </a:rPr>
              <a:t>.</a:t>
            </a:r>
            <a:endParaRPr lang="ko-KR" altLang="en-US" sz="2800" b="1" dirty="0">
              <a:latin typeface="+mn-ea"/>
            </a:endParaRPr>
          </a:p>
        </p:txBody>
      </p:sp>
      <p:sp>
        <p:nvSpPr>
          <p:cNvPr id="18" name="직사각형 17">
            <a:extLst>
              <a:ext uri="{FF2B5EF4-FFF2-40B4-BE49-F238E27FC236}">
                <a16:creationId xmlns:a16="http://schemas.microsoft.com/office/drawing/2014/main" id="{039954C0-A065-9B68-5780-C87AE0213737}"/>
              </a:ext>
            </a:extLst>
          </p:cNvPr>
          <p:cNvSpPr/>
          <p:nvPr/>
        </p:nvSpPr>
        <p:spPr>
          <a:xfrm>
            <a:off x="101601" y="142874"/>
            <a:ext cx="8940798" cy="6581775"/>
          </a:xfrm>
          <a:prstGeom prst="rect">
            <a:avLst/>
          </a:prstGeom>
          <a:noFill/>
          <a:ln w="57150">
            <a:solidFill>
              <a:srgbClr val="61C7C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>
            <a:extLst>
              <a:ext uri="{FF2B5EF4-FFF2-40B4-BE49-F238E27FC236}">
                <a16:creationId xmlns:a16="http://schemas.microsoft.com/office/drawing/2014/main" id="{D2B0B741-20C5-CA58-16D0-A7C885CBBF49}"/>
              </a:ext>
            </a:extLst>
          </p:cNvPr>
          <p:cNvSpPr>
            <a:spLocks noChangeAspect="1"/>
          </p:cNvSpPr>
          <p:nvPr/>
        </p:nvSpPr>
        <p:spPr>
          <a:xfrm>
            <a:off x="44451" y="44399"/>
            <a:ext cx="216000" cy="216000"/>
          </a:xfrm>
          <a:prstGeom prst="ellipse">
            <a:avLst/>
          </a:prstGeom>
          <a:solidFill>
            <a:schemeClr val="bg1"/>
          </a:solidFill>
          <a:ln w="76200">
            <a:solidFill>
              <a:srgbClr val="61C7C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타원 12">
            <a:extLst>
              <a:ext uri="{FF2B5EF4-FFF2-40B4-BE49-F238E27FC236}">
                <a16:creationId xmlns:a16="http://schemas.microsoft.com/office/drawing/2014/main" id="{E3FAE492-D9B3-86BA-FB0C-7BD049C9FFC4}"/>
              </a:ext>
            </a:extLst>
          </p:cNvPr>
          <p:cNvSpPr>
            <a:spLocks noChangeAspect="1"/>
          </p:cNvSpPr>
          <p:nvPr/>
        </p:nvSpPr>
        <p:spPr>
          <a:xfrm>
            <a:off x="44451" y="6597600"/>
            <a:ext cx="216000" cy="216000"/>
          </a:xfrm>
          <a:prstGeom prst="ellipse">
            <a:avLst/>
          </a:prstGeom>
          <a:solidFill>
            <a:schemeClr val="bg1"/>
          </a:solidFill>
          <a:ln w="76200">
            <a:solidFill>
              <a:srgbClr val="61C7C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타원 13">
            <a:extLst>
              <a:ext uri="{FF2B5EF4-FFF2-40B4-BE49-F238E27FC236}">
                <a16:creationId xmlns:a16="http://schemas.microsoft.com/office/drawing/2014/main" id="{7E66CD7E-CBB7-9E17-7282-853A0540DDA1}"/>
              </a:ext>
            </a:extLst>
          </p:cNvPr>
          <p:cNvSpPr>
            <a:spLocks noChangeAspect="1"/>
          </p:cNvSpPr>
          <p:nvPr/>
        </p:nvSpPr>
        <p:spPr>
          <a:xfrm>
            <a:off x="8883549" y="6597600"/>
            <a:ext cx="216000" cy="216000"/>
          </a:xfrm>
          <a:prstGeom prst="ellipse">
            <a:avLst/>
          </a:prstGeom>
          <a:solidFill>
            <a:schemeClr val="bg1"/>
          </a:solidFill>
          <a:ln w="76200">
            <a:solidFill>
              <a:srgbClr val="61C7C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>
            <a:extLst>
              <a:ext uri="{FF2B5EF4-FFF2-40B4-BE49-F238E27FC236}">
                <a16:creationId xmlns:a16="http://schemas.microsoft.com/office/drawing/2014/main" id="{A9D07751-1E64-EAD6-717A-199058E5A4A1}"/>
              </a:ext>
            </a:extLst>
          </p:cNvPr>
          <p:cNvSpPr>
            <a:spLocks noChangeAspect="1"/>
          </p:cNvSpPr>
          <p:nvPr/>
        </p:nvSpPr>
        <p:spPr>
          <a:xfrm>
            <a:off x="8883549" y="44399"/>
            <a:ext cx="216000" cy="216000"/>
          </a:xfrm>
          <a:prstGeom prst="ellipse">
            <a:avLst/>
          </a:prstGeom>
          <a:solidFill>
            <a:schemeClr val="bg1"/>
          </a:solidFill>
          <a:ln w="76200">
            <a:solidFill>
              <a:srgbClr val="61C7C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487088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8238B03-96E2-53F3-1B76-CE1925C441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>
            <a:extLst>
              <a:ext uri="{FF2B5EF4-FFF2-40B4-BE49-F238E27FC236}">
                <a16:creationId xmlns:a16="http://schemas.microsoft.com/office/drawing/2014/main" id="{AABF4ECC-DB46-CA66-5F4D-8C49DF217F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38" t="4381" r="438" b="13960"/>
          <a:stretch/>
        </p:blipFill>
        <p:spPr>
          <a:xfrm>
            <a:off x="266278" y="1372996"/>
            <a:ext cx="8609867" cy="5066114"/>
          </a:xfrm>
          <a:prstGeom prst="roundRect">
            <a:avLst>
              <a:gd name="adj" fmla="val 2082"/>
            </a:avLst>
          </a:prstGeom>
          <a:ln w="76200">
            <a:noFill/>
          </a:ln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05F4F7FF-7F1D-4EF8-F78D-0D66987B2677}"/>
              </a:ext>
            </a:extLst>
          </p:cNvPr>
          <p:cNvSpPr txBox="1"/>
          <p:nvPr/>
        </p:nvSpPr>
        <p:spPr>
          <a:xfrm>
            <a:off x="230121" y="260399"/>
            <a:ext cx="8683758" cy="954107"/>
          </a:xfrm>
          <a:prstGeom prst="rect">
            <a:avLst/>
          </a:prstGeom>
          <a:noFill/>
          <a:ln w="76200">
            <a:noFill/>
          </a:ln>
        </p:spPr>
        <p:txBody>
          <a:bodyPr wrap="square">
            <a:spAutoFit/>
          </a:bodyPr>
          <a:lstStyle/>
          <a:p>
            <a:pPr algn="ctr" latinLnBrk="1"/>
            <a:r>
              <a:rPr lang="ko-KR" altLang="en-US" sz="2800" b="1" dirty="0">
                <a:solidFill>
                  <a:srgbClr val="0091AD"/>
                </a:solidFill>
                <a:latin typeface="+mn-ea"/>
              </a:rPr>
              <a:t>학습</a:t>
            </a:r>
            <a:endParaRPr lang="en-US" altLang="ko-KR" sz="2800" b="0" i="0" u="none" strike="noStrike" baseline="0" dirty="0">
              <a:solidFill>
                <a:srgbClr val="0091AD"/>
              </a:solidFill>
              <a:latin typeface="+mn-ea"/>
            </a:endParaRPr>
          </a:p>
          <a:p>
            <a:pPr algn="ctr" latinLnBrk="1"/>
            <a:r>
              <a:rPr lang="ko-KR" altLang="en-US" sz="2800" b="1" i="0" u="none" strike="noStrike" baseline="0" dirty="0">
                <a:solidFill>
                  <a:srgbClr val="211D1E"/>
                </a:solidFill>
                <a:latin typeface="+mn-ea"/>
              </a:rPr>
              <a:t>인공지능은 다양한 데이터를 기반으로 학습한다</a:t>
            </a:r>
            <a:r>
              <a:rPr lang="en-US" altLang="ko-KR" sz="2800" b="1" i="0" u="none" strike="noStrike" baseline="0" dirty="0">
                <a:solidFill>
                  <a:srgbClr val="211D1E"/>
                </a:solidFill>
                <a:latin typeface="+mn-ea"/>
              </a:rPr>
              <a:t>.</a:t>
            </a:r>
            <a:endParaRPr lang="ko-KR" altLang="en-US" sz="2800" b="1" dirty="0">
              <a:latin typeface="+mn-ea"/>
            </a:endParaRPr>
          </a:p>
        </p:txBody>
      </p:sp>
      <p:sp>
        <p:nvSpPr>
          <p:cNvPr id="18" name="직사각형 17">
            <a:extLst>
              <a:ext uri="{FF2B5EF4-FFF2-40B4-BE49-F238E27FC236}">
                <a16:creationId xmlns:a16="http://schemas.microsoft.com/office/drawing/2014/main" id="{D5334978-B2EC-6A8C-7D8C-BF16B8BDA52A}"/>
              </a:ext>
            </a:extLst>
          </p:cNvPr>
          <p:cNvSpPr/>
          <p:nvPr/>
        </p:nvSpPr>
        <p:spPr>
          <a:xfrm>
            <a:off x="101601" y="142874"/>
            <a:ext cx="8940798" cy="6581775"/>
          </a:xfrm>
          <a:prstGeom prst="rect">
            <a:avLst/>
          </a:prstGeom>
          <a:noFill/>
          <a:ln w="57150">
            <a:solidFill>
              <a:srgbClr val="61C7C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>
            <a:extLst>
              <a:ext uri="{FF2B5EF4-FFF2-40B4-BE49-F238E27FC236}">
                <a16:creationId xmlns:a16="http://schemas.microsoft.com/office/drawing/2014/main" id="{8260232B-0856-8A91-1045-8F142FFA638C}"/>
              </a:ext>
            </a:extLst>
          </p:cNvPr>
          <p:cNvSpPr>
            <a:spLocks noChangeAspect="1"/>
          </p:cNvSpPr>
          <p:nvPr/>
        </p:nvSpPr>
        <p:spPr>
          <a:xfrm>
            <a:off x="44451" y="44399"/>
            <a:ext cx="216000" cy="216000"/>
          </a:xfrm>
          <a:prstGeom prst="ellipse">
            <a:avLst/>
          </a:prstGeom>
          <a:solidFill>
            <a:schemeClr val="bg1"/>
          </a:solidFill>
          <a:ln w="76200">
            <a:solidFill>
              <a:srgbClr val="61C7C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타원 12">
            <a:extLst>
              <a:ext uri="{FF2B5EF4-FFF2-40B4-BE49-F238E27FC236}">
                <a16:creationId xmlns:a16="http://schemas.microsoft.com/office/drawing/2014/main" id="{112A0B34-F626-CC46-AD4A-BCAF8919B5E3}"/>
              </a:ext>
            </a:extLst>
          </p:cNvPr>
          <p:cNvSpPr>
            <a:spLocks noChangeAspect="1"/>
          </p:cNvSpPr>
          <p:nvPr/>
        </p:nvSpPr>
        <p:spPr>
          <a:xfrm>
            <a:off x="44451" y="6597600"/>
            <a:ext cx="216000" cy="216000"/>
          </a:xfrm>
          <a:prstGeom prst="ellipse">
            <a:avLst/>
          </a:prstGeom>
          <a:solidFill>
            <a:schemeClr val="bg1"/>
          </a:solidFill>
          <a:ln w="76200">
            <a:solidFill>
              <a:srgbClr val="61C7C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타원 13">
            <a:extLst>
              <a:ext uri="{FF2B5EF4-FFF2-40B4-BE49-F238E27FC236}">
                <a16:creationId xmlns:a16="http://schemas.microsoft.com/office/drawing/2014/main" id="{265B63BA-9D3A-AE05-F456-3B8683AED971}"/>
              </a:ext>
            </a:extLst>
          </p:cNvPr>
          <p:cNvSpPr>
            <a:spLocks noChangeAspect="1"/>
          </p:cNvSpPr>
          <p:nvPr/>
        </p:nvSpPr>
        <p:spPr>
          <a:xfrm>
            <a:off x="8883549" y="6597600"/>
            <a:ext cx="216000" cy="216000"/>
          </a:xfrm>
          <a:prstGeom prst="ellipse">
            <a:avLst/>
          </a:prstGeom>
          <a:solidFill>
            <a:schemeClr val="bg1"/>
          </a:solidFill>
          <a:ln w="76200">
            <a:solidFill>
              <a:srgbClr val="61C7C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>
            <a:extLst>
              <a:ext uri="{FF2B5EF4-FFF2-40B4-BE49-F238E27FC236}">
                <a16:creationId xmlns:a16="http://schemas.microsoft.com/office/drawing/2014/main" id="{22DA3F00-CA46-E84B-4264-0173B97D93B9}"/>
              </a:ext>
            </a:extLst>
          </p:cNvPr>
          <p:cNvSpPr>
            <a:spLocks noChangeAspect="1"/>
          </p:cNvSpPr>
          <p:nvPr/>
        </p:nvSpPr>
        <p:spPr>
          <a:xfrm>
            <a:off x="8883549" y="44399"/>
            <a:ext cx="216000" cy="216000"/>
          </a:xfrm>
          <a:prstGeom prst="ellipse">
            <a:avLst/>
          </a:prstGeom>
          <a:solidFill>
            <a:schemeClr val="bg1"/>
          </a:solidFill>
          <a:ln w="76200">
            <a:solidFill>
              <a:srgbClr val="61C7C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992724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77806D8-FE20-1096-EC7C-8B211DC880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>
            <a:extLst>
              <a:ext uri="{FF2B5EF4-FFF2-40B4-BE49-F238E27FC236}">
                <a16:creationId xmlns:a16="http://schemas.microsoft.com/office/drawing/2014/main" id="{553A0C73-E18F-6A15-34A9-BFD1B8AFE87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619" b="9619"/>
          <a:stretch/>
        </p:blipFill>
        <p:spPr>
          <a:xfrm>
            <a:off x="266278" y="1828800"/>
            <a:ext cx="8609867" cy="4636643"/>
          </a:xfrm>
          <a:prstGeom prst="roundRect">
            <a:avLst>
              <a:gd name="adj" fmla="val 2082"/>
            </a:avLst>
          </a:prstGeom>
          <a:ln w="76200">
            <a:noFill/>
          </a:ln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AE36A6BD-58EC-7193-A7F5-3992803BC4C0}"/>
              </a:ext>
            </a:extLst>
          </p:cNvPr>
          <p:cNvSpPr txBox="1"/>
          <p:nvPr/>
        </p:nvSpPr>
        <p:spPr>
          <a:xfrm>
            <a:off x="230121" y="262614"/>
            <a:ext cx="8683758" cy="1384995"/>
          </a:xfrm>
          <a:prstGeom prst="rect">
            <a:avLst/>
          </a:prstGeom>
          <a:noFill/>
          <a:ln w="76200">
            <a:noFill/>
          </a:ln>
        </p:spPr>
        <p:txBody>
          <a:bodyPr wrap="square">
            <a:spAutoFit/>
          </a:bodyPr>
          <a:lstStyle/>
          <a:p>
            <a:pPr algn="ctr" latinLnBrk="1"/>
            <a:r>
              <a:rPr lang="ko-KR" altLang="en-US" sz="2800" b="1" i="0" u="none" strike="noStrike" baseline="0" dirty="0">
                <a:solidFill>
                  <a:srgbClr val="0091AD"/>
                </a:solidFill>
                <a:latin typeface="+mn-ea"/>
              </a:rPr>
              <a:t>인간과의 상호 작용</a:t>
            </a:r>
            <a:endParaRPr lang="en-US" altLang="ko-KR" sz="2800" b="0" i="0" u="none" strike="noStrike" baseline="0" dirty="0">
              <a:solidFill>
                <a:srgbClr val="0091AD"/>
              </a:solidFill>
              <a:latin typeface="+mn-ea"/>
            </a:endParaRPr>
          </a:p>
          <a:p>
            <a:pPr latinLnBrk="1"/>
            <a:r>
              <a:rPr lang="ko-KR" altLang="en-US" sz="2800" b="1" i="0" u="none" strike="noStrike" baseline="0" dirty="0">
                <a:solidFill>
                  <a:srgbClr val="211D1E"/>
                </a:solidFill>
                <a:latin typeface="+mn-ea"/>
              </a:rPr>
              <a:t>인공지능은 많은 종류의 지식을 활용하여 인간과 자연스럽게 상호 작용한다</a:t>
            </a:r>
            <a:endParaRPr lang="ko-KR" altLang="en-US" sz="2800" b="1" dirty="0">
              <a:latin typeface="+mn-ea"/>
            </a:endParaRPr>
          </a:p>
        </p:txBody>
      </p:sp>
      <p:sp>
        <p:nvSpPr>
          <p:cNvPr id="18" name="직사각형 17">
            <a:extLst>
              <a:ext uri="{FF2B5EF4-FFF2-40B4-BE49-F238E27FC236}">
                <a16:creationId xmlns:a16="http://schemas.microsoft.com/office/drawing/2014/main" id="{4488EA26-3F29-93A0-5BDA-2CE607067389}"/>
              </a:ext>
            </a:extLst>
          </p:cNvPr>
          <p:cNvSpPr/>
          <p:nvPr/>
        </p:nvSpPr>
        <p:spPr>
          <a:xfrm>
            <a:off x="101601" y="142874"/>
            <a:ext cx="8940798" cy="6581775"/>
          </a:xfrm>
          <a:prstGeom prst="rect">
            <a:avLst/>
          </a:prstGeom>
          <a:noFill/>
          <a:ln w="57150">
            <a:solidFill>
              <a:srgbClr val="61C7C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>
            <a:extLst>
              <a:ext uri="{FF2B5EF4-FFF2-40B4-BE49-F238E27FC236}">
                <a16:creationId xmlns:a16="http://schemas.microsoft.com/office/drawing/2014/main" id="{AE0142C3-E191-8232-B0E7-71C0DB5B37CF}"/>
              </a:ext>
            </a:extLst>
          </p:cNvPr>
          <p:cNvSpPr>
            <a:spLocks noChangeAspect="1"/>
          </p:cNvSpPr>
          <p:nvPr/>
        </p:nvSpPr>
        <p:spPr>
          <a:xfrm>
            <a:off x="44451" y="44399"/>
            <a:ext cx="216000" cy="216000"/>
          </a:xfrm>
          <a:prstGeom prst="ellipse">
            <a:avLst/>
          </a:prstGeom>
          <a:solidFill>
            <a:schemeClr val="bg1"/>
          </a:solidFill>
          <a:ln w="76200">
            <a:solidFill>
              <a:srgbClr val="61C7C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타원 12">
            <a:extLst>
              <a:ext uri="{FF2B5EF4-FFF2-40B4-BE49-F238E27FC236}">
                <a16:creationId xmlns:a16="http://schemas.microsoft.com/office/drawing/2014/main" id="{4322C066-6329-DC1A-2949-EA43F0855AD0}"/>
              </a:ext>
            </a:extLst>
          </p:cNvPr>
          <p:cNvSpPr>
            <a:spLocks noChangeAspect="1"/>
          </p:cNvSpPr>
          <p:nvPr/>
        </p:nvSpPr>
        <p:spPr>
          <a:xfrm>
            <a:off x="44451" y="6597600"/>
            <a:ext cx="216000" cy="216000"/>
          </a:xfrm>
          <a:prstGeom prst="ellipse">
            <a:avLst/>
          </a:prstGeom>
          <a:solidFill>
            <a:schemeClr val="bg1"/>
          </a:solidFill>
          <a:ln w="76200">
            <a:solidFill>
              <a:srgbClr val="61C7C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타원 13">
            <a:extLst>
              <a:ext uri="{FF2B5EF4-FFF2-40B4-BE49-F238E27FC236}">
                <a16:creationId xmlns:a16="http://schemas.microsoft.com/office/drawing/2014/main" id="{9068F107-7DDD-1737-DE8D-A7D45A428E7F}"/>
              </a:ext>
            </a:extLst>
          </p:cNvPr>
          <p:cNvSpPr>
            <a:spLocks noChangeAspect="1"/>
          </p:cNvSpPr>
          <p:nvPr/>
        </p:nvSpPr>
        <p:spPr>
          <a:xfrm>
            <a:off x="8883549" y="6597600"/>
            <a:ext cx="216000" cy="216000"/>
          </a:xfrm>
          <a:prstGeom prst="ellipse">
            <a:avLst/>
          </a:prstGeom>
          <a:solidFill>
            <a:schemeClr val="bg1"/>
          </a:solidFill>
          <a:ln w="76200">
            <a:solidFill>
              <a:srgbClr val="61C7C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>
            <a:extLst>
              <a:ext uri="{FF2B5EF4-FFF2-40B4-BE49-F238E27FC236}">
                <a16:creationId xmlns:a16="http://schemas.microsoft.com/office/drawing/2014/main" id="{78384DA3-7A9A-3A60-F483-48721B41E175}"/>
              </a:ext>
            </a:extLst>
          </p:cNvPr>
          <p:cNvSpPr>
            <a:spLocks noChangeAspect="1"/>
          </p:cNvSpPr>
          <p:nvPr/>
        </p:nvSpPr>
        <p:spPr>
          <a:xfrm>
            <a:off x="8883549" y="44399"/>
            <a:ext cx="216000" cy="216000"/>
          </a:xfrm>
          <a:prstGeom prst="ellipse">
            <a:avLst/>
          </a:prstGeom>
          <a:solidFill>
            <a:schemeClr val="bg1"/>
          </a:solidFill>
          <a:ln w="76200">
            <a:solidFill>
              <a:srgbClr val="61C7C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878375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3CA058F-4659-9275-1F63-48F0CB0704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>
            <a:extLst>
              <a:ext uri="{FF2B5EF4-FFF2-40B4-BE49-F238E27FC236}">
                <a16:creationId xmlns:a16="http://schemas.microsoft.com/office/drawing/2014/main" id="{3E33EA2B-AE30-02EE-5B8C-E8EC26AE2B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108" b="14108"/>
          <a:stretch/>
        </p:blipFill>
        <p:spPr>
          <a:xfrm>
            <a:off x="266278" y="1841227"/>
            <a:ext cx="8609867" cy="4636643"/>
          </a:xfrm>
          <a:prstGeom prst="roundRect">
            <a:avLst>
              <a:gd name="adj" fmla="val 2082"/>
            </a:avLst>
          </a:prstGeom>
          <a:ln w="76200">
            <a:noFill/>
          </a:ln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C28B9D1F-681B-B14B-79E8-3281EF2E0DD5}"/>
              </a:ext>
            </a:extLst>
          </p:cNvPr>
          <p:cNvSpPr txBox="1"/>
          <p:nvPr/>
        </p:nvSpPr>
        <p:spPr>
          <a:xfrm>
            <a:off x="230121" y="262614"/>
            <a:ext cx="8683758" cy="1384995"/>
          </a:xfrm>
          <a:prstGeom prst="rect">
            <a:avLst/>
          </a:prstGeom>
          <a:noFill/>
          <a:ln w="76200">
            <a:noFill/>
          </a:ln>
        </p:spPr>
        <p:txBody>
          <a:bodyPr wrap="square">
            <a:spAutoFit/>
          </a:bodyPr>
          <a:lstStyle/>
          <a:p>
            <a:pPr algn="ctr" latinLnBrk="1"/>
            <a:r>
              <a:rPr lang="ko-KR" altLang="en-US" sz="2800" b="1" i="0" u="none" strike="noStrike" baseline="0" dirty="0">
                <a:solidFill>
                  <a:srgbClr val="0091AD"/>
                </a:solidFill>
                <a:latin typeface="+mn-ea"/>
              </a:rPr>
              <a:t>사회적 영향</a:t>
            </a:r>
            <a:endParaRPr lang="en-US" altLang="ko-KR" sz="2800" b="0" i="0" u="none" strike="noStrike" baseline="0" dirty="0">
              <a:solidFill>
                <a:srgbClr val="0091AD"/>
              </a:solidFill>
              <a:latin typeface="+mn-ea"/>
            </a:endParaRPr>
          </a:p>
          <a:p>
            <a:pPr latinLnBrk="1"/>
            <a:r>
              <a:rPr lang="ko-KR" altLang="en-US" sz="2800" b="1" i="0" u="none" strike="noStrike" baseline="0" dirty="0">
                <a:solidFill>
                  <a:srgbClr val="211D1E"/>
                </a:solidFill>
                <a:latin typeface="+mn-ea"/>
              </a:rPr>
              <a:t>인공지능은 긍정적이거나 부정적인 측면에서 사회적으로 영향을 미치고 있다</a:t>
            </a:r>
            <a:r>
              <a:rPr lang="en-US" altLang="ko-KR" sz="2800" b="1" i="0" u="none" strike="noStrike" baseline="0" dirty="0">
                <a:solidFill>
                  <a:srgbClr val="211D1E"/>
                </a:solidFill>
                <a:latin typeface="+mn-ea"/>
              </a:rPr>
              <a:t>.</a:t>
            </a:r>
            <a:endParaRPr lang="ko-KR" altLang="en-US" sz="2800" b="1" dirty="0">
              <a:latin typeface="+mn-ea"/>
            </a:endParaRPr>
          </a:p>
        </p:txBody>
      </p:sp>
      <p:sp>
        <p:nvSpPr>
          <p:cNvPr id="18" name="직사각형 17">
            <a:extLst>
              <a:ext uri="{FF2B5EF4-FFF2-40B4-BE49-F238E27FC236}">
                <a16:creationId xmlns:a16="http://schemas.microsoft.com/office/drawing/2014/main" id="{4F09E4D1-0A46-564D-6687-8B28AAB349B8}"/>
              </a:ext>
            </a:extLst>
          </p:cNvPr>
          <p:cNvSpPr/>
          <p:nvPr/>
        </p:nvSpPr>
        <p:spPr>
          <a:xfrm>
            <a:off x="101601" y="142874"/>
            <a:ext cx="8940798" cy="6581775"/>
          </a:xfrm>
          <a:prstGeom prst="rect">
            <a:avLst/>
          </a:prstGeom>
          <a:noFill/>
          <a:ln w="57150">
            <a:solidFill>
              <a:srgbClr val="61C7C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>
            <a:extLst>
              <a:ext uri="{FF2B5EF4-FFF2-40B4-BE49-F238E27FC236}">
                <a16:creationId xmlns:a16="http://schemas.microsoft.com/office/drawing/2014/main" id="{F24D24EA-AD94-890D-86E2-81E1CDA15876}"/>
              </a:ext>
            </a:extLst>
          </p:cNvPr>
          <p:cNvSpPr>
            <a:spLocks noChangeAspect="1"/>
          </p:cNvSpPr>
          <p:nvPr/>
        </p:nvSpPr>
        <p:spPr>
          <a:xfrm>
            <a:off x="44451" y="44399"/>
            <a:ext cx="216000" cy="216000"/>
          </a:xfrm>
          <a:prstGeom prst="ellipse">
            <a:avLst/>
          </a:prstGeom>
          <a:solidFill>
            <a:schemeClr val="bg1"/>
          </a:solidFill>
          <a:ln w="76200">
            <a:solidFill>
              <a:srgbClr val="61C7C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타원 12">
            <a:extLst>
              <a:ext uri="{FF2B5EF4-FFF2-40B4-BE49-F238E27FC236}">
                <a16:creationId xmlns:a16="http://schemas.microsoft.com/office/drawing/2014/main" id="{31AC18F5-BCCE-0179-3095-C9FF64AA641B}"/>
              </a:ext>
            </a:extLst>
          </p:cNvPr>
          <p:cNvSpPr>
            <a:spLocks noChangeAspect="1"/>
          </p:cNvSpPr>
          <p:nvPr/>
        </p:nvSpPr>
        <p:spPr>
          <a:xfrm>
            <a:off x="44451" y="6597600"/>
            <a:ext cx="216000" cy="216000"/>
          </a:xfrm>
          <a:prstGeom prst="ellipse">
            <a:avLst/>
          </a:prstGeom>
          <a:solidFill>
            <a:schemeClr val="bg1"/>
          </a:solidFill>
          <a:ln w="76200">
            <a:solidFill>
              <a:srgbClr val="61C7C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타원 13">
            <a:extLst>
              <a:ext uri="{FF2B5EF4-FFF2-40B4-BE49-F238E27FC236}">
                <a16:creationId xmlns:a16="http://schemas.microsoft.com/office/drawing/2014/main" id="{E71D4090-D5D3-8444-1005-4A14093B3714}"/>
              </a:ext>
            </a:extLst>
          </p:cNvPr>
          <p:cNvSpPr>
            <a:spLocks noChangeAspect="1"/>
          </p:cNvSpPr>
          <p:nvPr/>
        </p:nvSpPr>
        <p:spPr>
          <a:xfrm>
            <a:off x="8883549" y="6597600"/>
            <a:ext cx="216000" cy="216000"/>
          </a:xfrm>
          <a:prstGeom prst="ellipse">
            <a:avLst/>
          </a:prstGeom>
          <a:solidFill>
            <a:schemeClr val="bg1"/>
          </a:solidFill>
          <a:ln w="76200">
            <a:solidFill>
              <a:srgbClr val="61C7C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>
            <a:extLst>
              <a:ext uri="{FF2B5EF4-FFF2-40B4-BE49-F238E27FC236}">
                <a16:creationId xmlns:a16="http://schemas.microsoft.com/office/drawing/2014/main" id="{70B665D5-EF00-5C66-4193-2421BE9BB8F6}"/>
              </a:ext>
            </a:extLst>
          </p:cNvPr>
          <p:cNvSpPr>
            <a:spLocks noChangeAspect="1"/>
          </p:cNvSpPr>
          <p:nvPr/>
        </p:nvSpPr>
        <p:spPr>
          <a:xfrm>
            <a:off x="8883549" y="44399"/>
            <a:ext cx="216000" cy="216000"/>
          </a:xfrm>
          <a:prstGeom prst="ellipse">
            <a:avLst/>
          </a:prstGeom>
          <a:solidFill>
            <a:schemeClr val="bg1"/>
          </a:solidFill>
          <a:ln w="76200">
            <a:solidFill>
              <a:srgbClr val="61C7C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9176312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219</TotalTime>
  <Words>58</Words>
  <Application>Microsoft Office PowerPoint</Application>
  <PresentationFormat>화면 슬라이드 쇼(4:3)</PresentationFormat>
  <Paragraphs>10</Paragraphs>
  <Slides>5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3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지연 김</dc:creator>
  <cp:lastModifiedBy>지연 김</cp:lastModifiedBy>
  <cp:revision>25</cp:revision>
  <dcterms:created xsi:type="dcterms:W3CDTF">2024-11-29T07:51:56Z</dcterms:created>
  <dcterms:modified xsi:type="dcterms:W3CDTF">2025-01-20T08:03:37Z</dcterms:modified>
</cp:coreProperties>
</file>